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grandir" panose="020B0604020202020204" charset="0"/>
      <p:regular r:id="rId7"/>
    </p:embeddedFont>
    <p:embeddedFont>
      <p:font typeface="Agrandir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228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5ADE-C786-4837-B814-E6BABA4C50EE}" type="datetimeFigureOut">
              <a:rPr lang="en-ID" smtClean="0"/>
              <a:t>02/05/2024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5C34C-8250-4364-A9E1-DA67BFEA2C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165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C34C-8250-4364-A9E1-DA67BFEA2C05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467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19248" y="2622008"/>
            <a:ext cx="11568752" cy="982016"/>
            <a:chOff x="0" y="0"/>
            <a:chExt cx="3046914" cy="258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46914" cy="258638"/>
            </a:xfrm>
            <a:custGeom>
              <a:avLst/>
              <a:gdLst/>
              <a:ahLst/>
              <a:cxnLst/>
              <a:rect l="l" t="t" r="r" b="b"/>
              <a:pathLst>
                <a:path w="3046914" h="258638">
                  <a:moveTo>
                    <a:pt x="0" y="0"/>
                  </a:moveTo>
                  <a:lnTo>
                    <a:pt x="3046914" y="0"/>
                  </a:lnTo>
                  <a:lnTo>
                    <a:pt x="3046914" y="258638"/>
                  </a:lnTo>
                  <a:lnTo>
                    <a:pt x="0" y="258638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046914" cy="296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32930" y="2980230"/>
            <a:ext cx="15116043" cy="6189643"/>
            <a:chOff x="0" y="0"/>
            <a:chExt cx="3981180" cy="16301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81180" cy="1630194"/>
            </a:xfrm>
            <a:custGeom>
              <a:avLst/>
              <a:gdLst/>
              <a:ahLst/>
              <a:cxnLst/>
              <a:rect l="l" t="t" r="r" b="b"/>
              <a:pathLst>
                <a:path w="3981180" h="1630194">
                  <a:moveTo>
                    <a:pt x="25096" y="0"/>
                  </a:moveTo>
                  <a:lnTo>
                    <a:pt x="3956084" y="0"/>
                  </a:lnTo>
                  <a:cubicBezTo>
                    <a:pt x="3962740" y="0"/>
                    <a:pt x="3969123" y="2644"/>
                    <a:pt x="3973830" y="7350"/>
                  </a:cubicBezTo>
                  <a:cubicBezTo>
                    <a:pt x="3978536" y="12057"/>
                    <a:pt x="3981180" y="18440"/>
                    <a:pt x="3981180" y="25096"/>
                  </a:cubicBezTo>
                  <a:lnTo>
                    <a:pt x="3981180" y="1605098"/>
                  </a:lnTo>
                  <a:cubicBezTo>
                    <a:pt x="3981180" y="1618958"/>
                    <a:pt x="3969944" y="1630194"/>
                    <a:pt x="3956084" y="1630194"/>
                  </a:cubicBezTo>
                  <a:lnTo>
                    <a:pt x="25096" y="1630194"/>
                  </a:lnTo>
                  <a:cubicBezTo>
                    <a:pt x="18440" y="1630194"/>
                    <a:pt x="12057" y="1627550"/>
                    <a:pt x="7350" y="1622843"/>
                  </a:cubicBezTo>
                  <a:cubicBezTo>
                    <a:pt x="2644" y="1618137"/>
                    <a:pt x="0" y="1611754"/>
                    <a:pt x="0" y="1605098"/>
                  </a:cubicBezTo>
                  <a:lnTo>
                    <a:pt x="0" y="25096"/>
                  </a:lnTo>
                  <a:cubicBezTo>
                    <a:pt x="0" y="18440"/>
                    <a:pt x="2644" y="12057"/>
                    <a:pt x="7350" y="7350"/>
                  </a:cubicBezTo>
                  <a:cubicBezTo>
                    <a:pt x="12057" y="2644"/>
                    <a:pt x="18440" y="0"/>
                    <a:pt x="25096" y="0"/>
                  </a:cubicBezTo>
                  <a:close/>
                </a:path>
              </a:pathLst>
            </a:custGeom>
            <a:solidFill>
              <a:srgbClr val="0E745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81180" cy="1668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535182" cy="3068657"/>
            <a:chOff x="0" y="0"/>
            <a:chExt cx="931077" cy="8082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1077" cy="808206"/>
            </a:xfrm>
            <a:custGeom>
              <a:avLst/>
              <a:gdLst/>
              <a:ahLst/>
              <a:cxnLst/>
              <a:rect l="l" t="t" r="r" b="b"/>
              <a:pathLst>
                <a:path w="931077" h="808206">
                  <a:moveTo>
                    <a:pt x="0" y="0"/>
                  </a:moveTo>
                  <a:lnTo>
                    <a:pt x="931077" y="0"/>
                  </a:lnTo>
                  <a:lnTo>
                    <a:pt x="931077" y="808206"/>
                  </a:lnTo>
                  <a:lnTo>
                    <a:pt x="0" y="808206"/>
                  </a:lnTo>
                  <a:close/>
                </a:path>
              </a:pathLst>
            </a:custGeom>
            <a:solidFill>
              <a:srgbClr val="068D6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31077" cy="846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12996" y="3068657"/>
            <a:ext cx="4161174" cy="535367"/>
            <a:chOff x="0" y="0"/>
            <a:chExt cx="1095947" cy="1410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95947" cy="141002"/>
            </a:xfrm>
            <a:custGeom>
              <a:avLst/>
              <a:gdLst/>
              <a:ahLst/>
              <a:cxnLst/>
              <a:rect l="l" t="t" r="r" b="b"/>
              <a:pathLst>
                <a:path w="1095947" h="141002">
                  <a:moveTo>
                    <a:pt x="0" y="0"/>
                  </a:moveTo>
                  <a:lnTo>
                    <a:pt x="1095947" y="0"/>
                  </a:lnTo>
                  <a:lnTo>
                    <a:pt x="1095947" y="141002"/>
                  </a:lnTo>
                  <a:lnTo>
                    <a:pt x="0" y="141002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095947" cy="179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06202" y="699128"/>
            <a:ext cx="5520059" cy="7795201"/>
            <a:chOff x="0" y="0"/>
            <a:chExt cx="855202" cy="12076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55202" cy="1207681"/>
            </a:xfrm>
            <a:custGeom>
              <a:avLst/>
              <a:gdLst/>
              <a:ahLst/>
              <a:cxnLst/>
              <a:rect l="l" t="t" r="r" b="b"/>
              <a:pathLst>
                <a:path w="855202" h="1207681">
                  <a:moveTo>
                    <a:pt x="50490" y="0"/>
                  </a:moveTo>
                  <a:lnTo>
                    <a:pt x="804711" y="0"/>
                  </a:lnTo>
                  <a:cubicBezTo>
                    <a:pt x="818102" y="0"/>
                    <a:pt x="830945" y="5319"/>
                    <a:pt x="840413" y="14788"/>
                  </a:cubicBezTo>
                  <a:cubicBezTo>
                    <a:pt x="849882" y="24257"/>
                    <a:pt x="855202" y="37099"/>
                    <a:pt x="855202" y="50490"/>
                  </a:cubicBezTo>
                  <a:lnTo>
                    <a:pt x="855202" y="1157190"/>
                  </a:lnTo>
                  <a:cubicBezTo>
                    <a:pt x="855202" y="1185075"/>
                    <a:pt x="832596" y="1207681"/>
                    <a:pt x="804711" y="1207681"/>
                  </a:cubicBezTo>
                  <a:lnTo>
                    <a:pt x="50490" y="1207681"/>
                  </a:lnTo>
                  <a:cubicBezTo>
                    <a:pt x="37099" y="1207681"/>
                    <a:pt x="24257" y="1202361"/>
                    <a:pt x="14788" y="1192892"/>
                  </a:cubicBezTo>
                  <a:cubicBezTo>
                    <a:pt x="5319" y="1183424"/>
                    <a:pt x="0" y="1170581"/>
                    <a:pt x="0" y="1157190"/>
                  </a:cubicBezTo>
                  <a:lnTo>
                    <a:pt x="0" y="50490"/>
                  </a:lnTo>
                  <a:cubicBezTo>
                    <a:pt x="0" y="37099"/>
                    <a:pt x="5319" y="24257"/>
                    <a:pt x="14788" y="14788"/>
                  </a:cubicBezTo>
                  <a:cubicBezTo>
                    <a:pt x="24257" y="5319"/>
                    <a:pt x="37099" y="0"/>
                    <a:pt x="50490" y="0"/>
                  </a:cubicBezTo>
                  <a:close/>
                </a:path>
              </a:pathLst>
            </a:custGeom>
            <a:blipFill>
              <a:blip r:embed="rId3"/>
              <a:stretch>
                <a:fillRect l="-57184" r="-57184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16" name="TextBox 16"/>
          <p:cNvSpPr txBox="1"/>
          <p:nvPr/>
        </p:nvSpPr>
        <p:spPr>
          <a:xfrm>
            <a:off x="7868970" y="4202810"/>
            <a:ext cx="10252018" cy="241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71"/>
              </a:lnSpc>
            </a:pPr>
            <a:r>
              <a:rPr lang="en-US" sz="8305" spc="-74">
                <a:solidFill>
                  <a:srgbClr val="FFFFFF"/>
                </a:solidFill>
                <a:latin typeface="Agrandir Bold"/>
              </a:rPr>
              <a:t>HASIL EVALUASI AKIP 2023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68970" y="3055866"/>
            <a:ext cx="7743318" cy="71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4396" spc="628" dirty="0">
                <a:solidFill>
                  <a:srgbClr val="FFFFFF"/>
                </a:solidFill>
                <a:latin typeface="Agrandir Bold"/>
              </a:rPr>
              <a:t>TINDAK LANJUT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19293" y="7234161"/>
            <a:ext cx="8688941" cy="985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6"/>
              </a:lnSpc>
            </a:pPr>
            <a:r>
              <a:rPr lang="en-US" sz="3200" spc="128" dirty="0">
                <a:solidFill>
                  <a:srgbClr val="FFFFFF"/>
                </a:solidFill>
                <a:latin typeface="Agrandir Bold"/>
              </a:rPr>
              <a:t>DINAS TENAGA KERJA DAN TRANSMIGRASI KAB. GOWA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79535" y="2893272"/>
            <a:ext cx="8772652" cy="2875937"/>
            <a:chOff x="0" y="0"/>
            <a:chExt cx="2310493" cy="757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0493" cy="757449"/>
            </a:xfrm>
            <a:custGeom>
              <a:avLst/>
              <a:gdLst/>
              <a:ahLst/>
              <a:cxnLst/>
              <a:rect l="l" t="t" r="r" b="b"/>
              <a:pathLst>
                <a:path w="2310493" h="757449">
                  <a:moveTo>
                    <a:pt x="66188" y="0"/>
                  </a:moveTo>
                  <a:lnTo>
                    <a:pt x="2244305" y="0"/>
                  </a:lnTo>
                  <a:cubicBezTo>
                    <a:pt x="2261859" y="0"/>
                    <a:pt x="2278694" y="6973"/>
                    <a:pt x="2291107" y="19386"/>
                  </a:cubicBezTo>
                  <a:cubicBezTo>
                    <a:pt x="2303519" y="31799"/>
                    <a:pt x="2310493" y="48634"/>
                    <a:pt x="2310493" y="66188"/>
                  </a:cubicBezTo>
                  <a:lnTo>
                    <a:pt x="2310493" y="691261"/>
                  </a:lnTo>
                  <a:cubicBezTo>
                    <a:pt x="2310493" y="708815"/>
                    <a:pt x="2303519" y="725650"/>
                    <a:pt x="2291107" y="738063"/>
                  </a:cubicBezTo>
                  <a:cubicBezTo>
                    <a:pt x="2278694" y="750475"/>
                    <a:pt x="2261859" y="757449"/>
                    <a:pt x="2244305" y="757449"/>
                  </a:cubicBezTo>
                  <a:lnTo>
                    <a:pt x="66188" y="757449"/>
                  </a:lnTo>
                  <a:cubicBezTo>
                    <a:pt x="48634" y="757449"/>
                    <a:pt x="31799" y="750475"/>
                    <a:pt x="19386" y="738063"/>
                  </a:cubicBezTo>
                  <a:cubicBezTo>
                    <a:pt x="6973" y="725650"/>
                    <a:pt x="0" y="708815"/>
                    <a:pt x="0" y="691261"/>
                  </a:cubicBezTo>
                  <a:lnTo>
                    <a:pt x="0" y="66188"/>
                  </a:lnTo>
                  <a:cubicBezTo>
                    <a:pt x="0" y="48634"/>
                    <a:pt x="6973" y="31799"/>
                    <a:pt x="19386" y="19386"/>
                  </a:cubicBezTo>
                  <a:cubicBezTo>
                    <a:pt x="31799" y="6973"/>
                    <a:pt x="48634" y="0"/>
                    <a:pt x="66188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0493" cy="795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3321664"/>
            <a:ext cx="10208187" cy="5936636"/>
            <a:chOff x="0" y="0"/>
            <a:chExt cx="2688576" cy="1563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8576" cy="1563559"/>
            </a:xfrm>
            <a:custGeom>
              <a:avLst/>
              <a:gdLst/>
              <a:ahLst/>
              <a:cxnLst/>
              <a:rect l="l" t="t" r="r" b="b"/>
              <a:pathLst>
                <a:path w="2688576" h="1563559">
                  <a:moveTo>
                    <a:pt x="37162" y="0"/>
                  </a:moveTo>
                  <a:lnTo>
                    <a:pt x="2651414" y="0"/>
                  </a:lnTo>
                  <a:cubicBezTo>
                    <a:pt x="2661270" y="0"/>
                    <a:pt x="2670722" y="3915"/>
                    <a:pt x="2677692" y="10884"/>
                  </a:cubicBezTo>
                  <a:cubicBezTo>
                    <a:pt x="2684661" y="17854"/>
                    <a:pt x="2688576" y="27306"/>
                    <a:pt x="2688576" y="37162"/>
                  </a:cubicBezTo>
                  <a:lnTo>
                    <a:pt x="2688576" y="1526397"/>
                  </a:lnTo>
                  <a:cubicBezTo>
                    <a:pt x="2688576" y="1536253"/>
                    <a:pt x="2684661" y="1545705"/>
                    <a:pt x="2677692" y="1552674"/>
                  </a:cubicBezTo>
                  <a:cubicBezTo>
                    <a:pt x="2670722" y="1559643"/>
                    <a:pt x="2661270" y="1563559"/>
                    <a:pt x="2651414" y="1563559"/>
                  </a:cubicBezTo>
                  <a:lnTo>
                    <a:pt x="37162" y="1563559"/>
                  </a:lnTo>
                  <a:cubicBezTo>
                    <a:pt x="27306" y="1563559"/>
                    <a:pt x="17854" y="1559643"/>
                    <a:pt x="10884" y="1552674"/>
                  </a:cubicBezTo>
                  <a:cubicBezTo>
                    <a:pt x="3915" y="1545705"/>
                    <a:pt x="0" y="1536253"/>
                    <a:pt x="0" y="1526397"/>
                  </a:cubicBezTo>
                  <a:lnTo>
                    <a:pt x="0" y="37162"/>
                  </a:lnTo>
                  <a:cubicBezTo>
                    <a:pt x="0" y="27306"/>
                    <a:pt x="3915" y="17854"/>
                    <a:pt x="10884" y="10884"/>
                  </a:cubicBezTo>
                  <a:cubicBezTo>
                    <a:pt x="17854" y="3915"/>
                    <a:pt x="27306" y="0"/>
                    <a:pt x="37162" y="0"/>
                  </a:cubicBezTo>
                  <a:close/>
                </a:path>
              </a:pathLst>
            </a:custGeom>
            <a:solidFill>
              <a:srgbClr val="0E745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688576" cy="1601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40859" y="1640745"/>
            <a:ext cx="6918441" cy="6963777"/>
            <a:chOff x="0" y="0"/>
            <a:chExt cx="1200807" cy="12086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00807" cy="1208676"/>
            </a:xfrm>
            <a:custGeom>
              <a:avLst/>
              <a:gdLst/>
              <a:ahLst/>
              <a:cxnLst/>
              <a:rect l="l" t="t" r="r" b="b"/>
              <a:pathLst>
                <a:path w="1200807" h="1208676">
                  <a:moveTo>
                    <a:pt x="40285" y="0"/>
                  </a:moveTo>
                  <a:lnTo>
                    <a:pt x="1160522" y="0"/>
                  </a:lnTo>
                  <a:cubicBezTo>
                    <a:pt x="1171206" y="0"/>
                    <a:pt x="1181453" y="4244"/>
                    <a:pt x="1189008" y="11799"/>
                  </a:cubicBezTo>
                  <a:cubicBezTo>
                    <a:pt x="1196563" y="19354"/>
                    <a:pt x="1200807" y="29601"/>
                    <a:pt x="1200807" y="40285"/>
                  </a:cubicBezTo>
                  <a:lnTo>
                    <a:pt x="1200807" y="1168391"/>
                  </a:lnTo>
                  <a:cubicBezTo>
                    <a:pt x="1200807" y="1179075"/>
                    <a:pt x="1196563" y="1189322"/>
                    <a:pt x="1189008" y="1196876"/>
                  </a:cubicBezTo>
                  <a:cubicBezTo>
                    <a:pt x="1181453" y="1204431"/>
                    <a:pt x="1171206" y="1208676"/>
                    <a:pt x="1160522" y="1208676"/>
                  </a:cubicBezTo>
                  <a:lnTo>
                    <a:pt x="40285" y="1208676"/>
                  </a:lnTo>
                  <a:cubicBezTo>
                    <a:pt x="29601" y="1208676"/>
                    <a:pt x="19354" y="1204431"/>
                    <a:pt x="11799" y="1196876"/>
                  </a:cubicBezTo>
                  <a:cubicBezTo>
                    <a:pt x="4244" y="1189322"/>
                    <a:pt x="0" y="1179075"/>
                    <a:pt x="0" y="1168391"/>
                  </a:cubicBezTo>
                  <a:lnTo>
                    <a:pt x="0" y="40285"/>
                  </a:lnTo>
                  <a:cubicBezTo>
                    <a:pt x="0" y="29601"/>
                    <a:pt x="4244" y="19354"/>
                    <a:pt x="11799" y="11799"/>
                  </a:cubicBezTo>
                  <a:cubicBezTo>
                    <a:pt x="19354" y="4244"/>
                    <a:pt x="29601" y="0"/>
                    <a:pt x="40285" y="0"/>
                  </a:cubicBezTo>
                  <a:close/>
                </a:path>
              </a:pathLst>
            </a:custGeom>
            <a:blipFill>
              <a:blip r:embed="rId2"/>
              <a:stretch>
                <a:fillRect l="-25538" r="-25538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-5793186" y="9483613"/>
            <a:ext cx="7923056" cy="2875937"/>
            <a:chOff x="0" y="0"/>
            <a:chExt cx="2086731" cy="7574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86731" cy="757449"/>
            </a:xfrm>
            <a:custGeom>
              <a:avLst/>
              <a:gdLst/>
              <a:ahLst/>
              <a:cxnLst/>
              <a:rect l="l" t="t" r="r" b="b"/>
              <a:pathLst>
                <a:path w="2086731" h="757449">
                  <a:moveTo>
                    <a:pt x="73285" y="0"/>
                  </a:moveTo>
                  <a:lnTo>
                    <a:pt x="2013445" y="0"/>
                  </a:lnTo>
                  <a:cubicBezTo>
                    <a:pt x="2053920" y="0"/>
                    <a:pt x="2086731" y="32811"/>
                    <a:pt x="2086731" y="73285"/>
                  </a:cubicBezTo>
                  <a:lnTo>
                    <a:pt x="2086731" y="684163"/>
                  </a:lnTo>
                  <a:cubicBezTo>
                    <a:pt x="2086731" y="724638"/>
                    <a:pt x="2053920" y="757449"/>
                    <a:pt x="2013445" y="757449"/>
                  </a:cubicBezTo>
                  <a:lnTo>
                    <a:pt x="73285" y="757449"/>
                  </a:lnTo>
                  <a:cubicBezTo>
                    <a:pt x="32811" y="757449"/>
                    <a:pt x="0" y="724638"/>
                    <a:pt x="0" y="684163"/>
                  </a:cubicBezTo>
                  <a:lnTo>
                    <a:pt x="0" y="73285"/>
                  </a:lnTo>
                  <a:cubicBezTo>
                    <a:pt x="0" y="32811"/>
                    <a:pt x="32811" y="0"/>
                    <a:pt x="73285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086731" cy="795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66584" y="717884"/>
            <a:ext cx="5637555" cy="10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9"/>
              </a:lnSpc>
            </a:pPr>
            <a:r>
              <a:rPr lang="en-US" sz="6000" spc="-54">
                <a:solidFill>
                  <a:srgbClr val="0E745B"/>
                </a:solidFill>
                <a:latin typeface="Agrandir Bold"/>
              </a:rPr>
              <a:t>TL LHE AKIP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6584" y="1940730"/>
            <a:ext cx="7753931" cy="3015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3"/>
              </a:lnSpc>
            </a:pPr>
            <a:r>
              <a:rPr lang="en-US" sz="2100" spc="222" dirty="0">
                <a:solidFill>
                  <a:srgbClr val="000000"/>
                </a:solidFill>
                <a:latin typeface="Agrandir Bold"/>
              </a:rPr>
              <a:t>BERDASARKAN HASIL EVALUASI INSPEKTORAT TERHADAP AKUNTABILITAS KINERJA DINAS TENAGA KERJA DAN TRANSMIGRASI NOMOR 700.1.2/1/67.AK/LHE/INSP TANGGAL 27 MARET TAHUN2024, MAKA BEBERAPA CATATAN DAN REKOMENDASI TELAH DILAKUKAN PERBAIKAN SEBAGAIMANA PADA TABEL BERIKUT 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327401" y="832184"/>
            <a:ext cx="3931899" cy="33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65"/>
              </a:lnSpc>
            </a:pPr>
            <a:r>
              <a:rPr lang="en-US" sz="1842" spc="73">
                <a:solidFill>
                  <a:srgbClr val="000000"/>
                </a:solidFill>
                <a:latin typeface="Agrandir"/>
              </a:rPr>
              <a:t>Disusun Oleh Avery Davis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65957" y="9258300"/>
            <a:ext cx="4425686" cy="3350329"/>
            <a:chOff x="0" y="0"/>
            <a:chExt cx="1165613" cy="8823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5613" cy="882391"/>
            </a:xfrm>
            <a:custGeom>
              <a:avLst/>
              <a:gdLst/>
              <a:ahLst/>
              <a:cxnLst/>
              <a:rect l="l" t="t" r="r" b="b"/>
              <a:pathLst>
                <a:path w="1165613" h="882391">
                  <a:moveTo>
                    <a:pt x="85716" y="0"/>
                  </a:moveTo>
                  <a:lnTo>
                    <a:pt x="1079896" y="0"/>
                  </a:lnTo>
                  <a:cubicBezTo>
                    <a:pt x="1102630" y="0"/>
                    <a:pt x="1124432" y="9031"/>
                    <a:pt x="1140507" y="25106"/>
                  </a:cubicBezTo>
                  <a:cubicBezTo>
                    <a:pt x="1156582" y="41181"/>
                    <a:pt x="1165613" y="62983"/>
                    <a:pt x="1165613" y="85716"/>
                  </a:cubicBezTo>
                  <a:lnTo>
                    <a:pt x="1165613" y="796675"/>
                  </a:lnTo>
                  <a:cubicBezTo>
                    <a:pt x="1165613" y="844015"/>
                    <a:pt x="1127236" y="882391"/>
                    <a:pt x="1079896" y="882391"/>
                  </a:cubicBezTo>
                  <a:lnTo>
                    <a:pt x="85716" y="882391"/>
                  </a:lnTo>
                  <a:cubicBezTo>
                    <a:pt x="38377" y="882391"/>
                    <a:pt x="0" y="844015"/>
                    <a:pt x="0" y="796675"/>
                  </a:cubicBezTo>
                  <a:lnTo>
                    <a:pt x="0" y="85716"/>
                  </a:lnTo>
                  <a:cubicBezTo>
                    <a:pt x="0" y="38377"/>
                    <a:pt x="38377" y="0"/>
                    <a:pt x="85716" y="0"/>
                  </a:cubicBezTo>
                  <a:close/>
                </a:path>
              </a:pathLst>
            </a:custGeom>
            <a:solidFill>
              <a:srgbClr val="0E745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65613" cy="920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3418" y="498207"/>
            <a:ext cx="9652823" cy="984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6000" spc="-54" dirty="0">
                <a:solidFill>
                  <a:srgbClr val="0E745B"/>
                </a:solidFill>
                <a:latin typeface="Agrandir Bold"/>
              </a:rPr>
              <a:t>TINDAK LANJUT LHE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18C4FB-450E-EDA2-2F4E-87F18A97D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96117"/>
              </p:ext>
            </p:extLst>
          </p:nvPr>
        </p:nvGraphicFramePr>
        <p:xfrm>
          <a:off x="763418" y="1960756"/>
          <a:ext cx="16000582" cy="569734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02739">
                  <a:extLst>
                    <a:ext uri="{9D8B030D-6E8A-4147-A177-3AD203B41FA5}">
                      <a16:colId xmlns:a16="http://schemas.microsoft.com/office/drawing/2014/main" val="1921896176"/>
                    </a:ext>
                  </a:extLst>
                </a:gridCol>
                <a:gridCol w="7273043">
                  <a:extLst>
                    <a:ext uri="{9D8B030D-6E8A-4147-A177-3AD203B41FA5}">
                      <a16:colId xmlns:a16="http://schemas.microsoft.com/office/drawing/2014/main" val="49684785"/>
                    </a:ext>
                  </a:extLst>
                </a:gridCol>
                <a:gridCol w="7924800">
                  <a:extLst>
                    <a:ext uri="{9D8B030D-6E8A-4147-A177-3AD203B41FA5}">
                      <a16:colId xmlns:a16="http://schemas.microsoft.com/office/drawing/2014/main" val="3307570825"/>
                    </a:ext>
                  </a:extLst>
                </a:gridCol>
              </a:tblGrid>
              <a:tr h="9495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en-US" dirty="0">
                        <a:latin typeface="Agrandir Bold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SEBELUM (CATATAN LHE)</a:t>
                      </a:r>
                      <a:endParaRPr lang="en-US" sz="3200" dirty="0">
                        <a:latin typeface="Agrandir Bold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SETELAH  ( HASIL TINDAK LANJUT)</a:t>
                      </a:r>
                      <a:endParaRPr lang="en-US" sz="3200" dirty="0">
                        <a:latin typeface="Agrandir Bold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385520"/>
                  </a:ext>
                </a:extLst>
              </a:tr>
              <a:tr h="9495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grandir Bold" panose="020B060402020202020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MELAKUKAN PERBAIKAN INDIKATOR KINERJA SEKRETARIS AGAR LEBIH SPESIFIK, MUDAH DIUKUR DAN BERORIENTASI PADA HASIL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INDIKATOR KINERJA SEKRETARIS TELAH DIUBAH SESUAI REKOMENDASI  INSPEKTORAT UNTUK PERJANJIAN KINERJA TAHUN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362543"/>
                  </a:ext>
                </a:extLst>
              </a:tr>
              <a:tr h="9495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grandir Bold" panose="020B060402020202020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MENJELASKAN SECARA SPESIFIK CAPAIAN KINERJA SECARA KUANTITATF SEHINGGA SATUAN PERSEN DARI TARGET DAN REALISASI MEMILIKI JUMLAH YANG JELAS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TELAH DITAMBAHKAN DALAM PENJELASAN PENGUKURAN RENCANA AKSI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79164"/>
                  </a:ext>
                </a:extLst>
              </a:tr>
              <a:tr h="9495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grandir Bold" panose="020B060402020202020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MENGINPUT DATA REALISASI KINERJA (BUKAN ANGGARAN) PADA APLIKASI E-SAKIP GOWA SECARA BERKALA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TELAH DILAKUKAN PENGINPUTAN PADA APLIKASI E-SAKIP GOWA SESUAI REKOMENDASI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119884"/>
                  </a:ext>
                </a:extLst>
              </a:tr>
              <a:tr h="9495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grandir Bold" panose="020B06040202020202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MELAKUKAN EVALUASI AKUNTABILITAS KINERJA SECARA BERJENJANG DAN BERKALA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TELAH DILAKUKAN EVALUASI KINERJA SECARA BERJENJANG DAN BERKALA MELALUI  APLIKASI E-KINERJA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269462"/>
                  </a:ext>
                </a:extLst>
              </a:tr>
              <a:tr h="9495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grandir Bold" panose="020B060402020202020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705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4025" y="-945487"/>
            <a:ext cx="6804163" cy="12952353"/>
            <a:chOff x="0" y="0"/>
            <a:chExt cx="1792043" cy="34113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2043" cy="3411319"/>
            </a:xfrm>
            <a:custGeom>
              <a:avLst/>
              <a:gdLst/>
              <a:ahLst/>
              <a:cxnLst/>
              <a:rect l="l" t="t" r="r" b="b"/>
              <a:pathLst>
                <a:path w="1792043" h="3411319">
                  <a:moveTo>
                    <a:pt x="55753" y="0"/>
                  </a:moveTo>
                  <a:lnTo>
                    <a:pt x="1736290" y="0"/>
                  </a:lnTo>
                  <a:cubicBezTo>
                    <a:pt x="1767081" y="0"/>
                    <a:pt x="1792043" y="24962"/>
                    <a:pt x="1792043" y="55753"/>
                  </a:cubicBezTo>
                  <a:lnTo>
                    <a:pt x="1792043" y="3355566"/>
                  </a:lnTo>
                  <a:cubicBezTo>
                    <a:pt x="1792043" y="3386358"/>
                    <a:pt x="1767081" y="3411319"/>
                    <a:pt x="1736290" y="3411319"/>
                  </a:cubicBezTo>
                  <a:lnTo>
                    <a:pt x="55753" y="3411319"/>
                  </a:lnTo>
                  <a:cubicBezTo>
                    <a:pt x="24962" y="3411319"/>
                    <a:pt x="0" y="3386358"/>
                    <a:pt x="0" y="3355566"/>
                  </a:cubicBezTo>
                  <a:lnTo>
                    <a:pt x="0" y="55753"/>
                  </a:lnTo>
                  <a:cubicBezTo>
                    <a:pt x="0" y="24962"/>
                    <a:pt x="24962" y="0"/>
                    <a:pt x="55753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92043" cy="3449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129998" y="-945487"/>
            <a:ext cx="6804163" cy="12952353"/>
            <a:chOff x="0" y="0"/>
            <a:chExt cx="1792043" cy="34113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2043" cy="3411319"/>
            </a:xfrm>
            <a:custGeom>
              <a:avLst/>
              <a:gdLst/>
              <a:ahLst/>
              <a:cxnLst/>
              <a:rect l="l" t="t" r="r" b="b"/>
              <a:pathLst>
                <a:path w="1792043" h="3411319">
                  <a:moveTo>
                    <a:pt x="55753" y="0"/>
                  </a:moveTo>
                  <a:lnTo>
                    <a:pt x="1736290" y="0"/>
                  </a:lnTo>
                  <a:cubicBezTo>
                    <a:pt x="1767081" y="0"/>
                    <a:pt x="1792043" y="24962"/>
                    <a:pt x="1792043" y="55753"/>
                  </a:cubicBezTo>
                  <a:lnTo>
                    <a:pt x="1792043" y="3355566"/>
                  </a:lnTo>
                  <a:cubicBezTo>
                    <a:pt x="1792043" y="3386358"/>
                    <a:pt x="1767081" y="3411319"/>
                    <a:pt x="1736290" y="3411319"/>
                  </a:cubicBezTo>
                  <a:lnTo>
                    <a:pt x="55753" y="3411319"/>
                  </a:lnTo>
                  <a:cubicBezTo>
                    <a:pt x="24962" y="3411319"/>
                    <a:pt x="0" y="3386358"/>
                    <a:pt x="0" y="3355566"/>
                  </a:cubicBezTo>
                  <a:lnTo>
                    <a:pt x="0" y="55753"/>
                  </a:lnTo>
                  <a:cubicBezTo>
                    <a:pt x="0" y="24962"/>
                    <a:pt x="24962" y="0"/>
                    <a:pt x="55753" y="0"/>
                  </a:cubicBezTo>
                  <a:close/>
                </a:path>
              </a:pathLst>
            </a:custGeom>
            <a:solidFill>
              <a:srgbClr val="0E745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92043" cy="3449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79670" y="1335396"/>
            <a:ext cx="7262499" cy="726249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6666" r="-16666"/>
              </a:stretch>
            </a:blipFill>
            <a:ln w="2095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9102603" y="2736036"/>
            <a:ext cx="8156697" cy="364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37"/>
              </a:lnSpc>
            </a:pPr>
            <a:r>
              <a:rPr lang="en-US" sz="12487" spc="-112">
                <a:solidFill>
                  <a:srgbClr val="0E745B"/>
                </a:solidFill>
                <a:latin typeface="Agrandir Bold"/>
              </a:rPr>
              <a:t>TERIMA KASIH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177</Words>
  <Application>Microsoft Office PowerPoint</Application>
  <PresentationFormat>Custom</PresentationFormat>
  <Paragraphs>25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Agrandir Bold</vt:lpstr>
      <vt:lpstr>Agrandir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Hijau dan Putih Presentasi Seminar Proposal</dc:title>
  <dc:creator>ASUS</dc:creator>
  <cp:lastModifiedBy>Disnaker Gowa</cp:lastModifiedBy>
  <cp:revision>5</cp:revision>
  <dcterms:created xsi:type="dcterms:W3CDTF">2006-08-16T00:00:00Z</dcterms:created>
  <dcterms:modified xsi:type="dcterms:W3CDTF">2024-05-02T06:51:24Z</dcterms:modified>
  <dc:identifier>DAGDYMvQ6LA</dc:identifier>
</cp:coreProperties>
</file>